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5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9781A-7A18-8D61-3AFE-51FBE95AA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7A3637-E86C-BF1D-5B48-7BDFD96B2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A6E09-EBFB-750B-D137-F8A5469D1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46F62-3124-3EEB-33CC-93FE31571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41DE3-C050-1356-4FDF-960593D9A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21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1C3B-D7A4-0724-B7E9-4CF814642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D4A3B3-BB49-82C7-9E5D-F332F46D9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26C3D-66F8-E67D-C719-58681470B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AA54D-3FA4-FCAB-99E2-A4B368205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11D2E-AE3A-64D1-8803-5C5CF34BA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13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ABAC1D-079D-DF76-4983-9AFBDB8A7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EFDE85-0C92-2F24-37B8-A030F458E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2F622-E12E-147C-465B-740EE7BCE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8FBDF-0844-8AD1-A672-781B2E528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CC45E-D54D-F886-0195-DFB46713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69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5ECDB-757E-97F0-045B-131DA4DF4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85EC5-6264-78BC-6206-8CA2B6121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0A82B-05AD-A144-4E82-416C6DD6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A7EFE-1C0D-175D-31FF-74718E48F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FBD94-CB8C-EF33-95FD-6083BE0E1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2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9F3F7-6A64-D0AE-9E40-873C542ED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9DC5F6-6249-CA64-6AF2-FEF4CE1AC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10315-5609-3E1F-6CBD-4A4C2CD64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2EA2C-264B-D54B-AAC5-2209200BA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7BB56-D9F6-00E2-A19D-C0F7B715E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32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1DC69-4ADE-2E29-8DFC-D6AEC910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971B7-12B4-E2C4-0A2B-F4821301BA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D9D27-C651-CDC8-AD02-CAD9E92B3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FFD159-A743-83BB-0B99-7478D1E7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5DE926-F971-EDBF-325F-77C2B5CA9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E5EA5-C432-9502-FDBB-9A64F168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449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347AA-16A1-FDC9-9D3D-203D310A1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0DC3A-BC92-FBB6-4257-ECBBEDA5B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929FBF-1011-AF6B-271F-DFB1CEDE3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57857-4395-49AB-8FC5-FF8E3A7A83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2F220C-7E92-F201-1FB7-4E2D6BBFBE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4D69F0-C211-037F-8FB3-A7EAB5340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8B1244-C8E9-87F9-06EF-B0B648ADB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F68B5-41A2-0EEE-07E7-E085CD198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76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EE99-D346-C98B-FFBD-1D68F3675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9AEF4-3D4F-A03D-460B-347167CC7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6FCC75-B2E0-5908-FDE7-7726BCE0D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6301A-2456-8032-1583-116205B4C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421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2389F3-104D-F55B-4988-257373267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9D82DF-F4EC-1880-FCCB-53B62D31E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7D2BB8-8051-9716-6BD3-EC02C5EC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6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E1F97-206E-7F41-AD83-9F31EFAEA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FD1B-51CB-E086-7221-B22BBA677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8AE6F-F422-601F-4A1A-5B8EA2906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98E1B-C25E-8127-4E6D-1269193F6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E79666-CD0E-D5C0-3776-FAB751430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04CE66-7045-0C72-3851-CE9D2168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18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AD95E-B19B-1A10-1363-8FDBB69C1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F1F91-AB2D-2C6D-9B16-C0F45E236A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FCB3A-4B46-1CCB-C65F-9AAA17752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5F5339-CB41-8461-7AD4-C44B8491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D67E4-0BA9-0D56-4713-491265161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B5FA8-1EB3-0E5A-7B45-85C48DC23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01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71FDE1-BC8E-4C40-1A7B-7805C5FCF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B7F22-1218-41ED-42D4-5EA3E5C2F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90120-E4F6-67BB-5DE9-7770B107CF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3FDB8A-C648-4010-BDD1-57EE45870607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4DD4C-AB67-A5D8-10E9-82AB0D0A5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33BCE-6FEA-3988-EFC5-9E85F60EA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34F8D1-EA64-4B97-A685-68D8E89573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077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ittees.parliament.uk/publications/23281/documents/169819/default/" TargetMode="External"/><Relationship Id="rId2" Type="http://schemas.openxmlformats.org/officeDocument/2006/relationships/hyperlink" Target="https://www.menopausecafe.net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daisynetwork.org/" TargetMode="External"/><Relationship Id="rId4" Type="http://schemas.openxmlformats.org/officeDocument/2006/relationships/hyperlink" Target="https://www.womens-health-concern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09B2BE-7E67-7052-8B2A-EC386834D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731" y="1542402"/>
            <a:ext cx="5186842" cy="2387918"/>
          </a:xfrm>
        </p:spPr>
        <p:txBody>
          <a:bodyPr anchor="b"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Oldham North Primary Care Network</a:t>
            </a:r>
            <a:br>
              <a:rPr lang="en-GB" sz="3300" dirty="0">
                <a:solidFill>
                  <a:schemeClr val="tx2"/>
                </a:solidFill>
              </a:rPr>
            </a:br>
            <a:r>
              <a:rPr lang="en-GB" sz="3300" dirty="0">
                <a:solidFill>
                  <a:schemeClr val="tx2"/>
                </a:solidFill>
              </a:rPr>
              <a:t>Menopause Talk </a:t>
            </a:r>
            <a:br>
              <a:rPr lang="en-GB" sz="3300" dirty="0">
                <a:solidFill>
                  <a:schemeClr val="tx2"/>
                </a:solidFill>
              </a:rPr>
            </a:br>
            <a:r>
              <a:rPr lang="en-GB" sz="3300" dirty="0">
                <a:solidFill>
                  <a:schemeClr val="tx2"/>
                </a:solidFill>
              </a:rPr>
              <a:t>Frequently Asked Questions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Heart 3">
            <a:extLst>
              <a:ext uri="{FF2B5EF4-FFF2-40B4-BE49-F238E27FC236}">
                <a16:creationId xmlns:a16="http://schemas.microsoft.com/office/drawing/2014/main" id="{E6B05DF6-FF0A-1819-25DF-712BE1903A14}"/>
              </a:ext>
            </a:extLst>
          </p:cNvPr>
          <p:cNvSpPr/>
          <p:nvPr/>
        </p:nvSpPr>
        <p:spPr>
          <a:xfrm>
            <a:off x="5476240" y="4614666"/>
            <a:ext cx="1197885" cy="1066826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99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5920CF-5C5B-A77A-56E0-013E654DA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30EFD20-2CE6-9F3F-0AFB-1B3641D0F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E4CD3E-8833-F873-C3DA-CCA99095F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A01812-1F52-CE63-0838-9C845BE13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0CCFEB7-7830-5B88-1766-8C312D484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AB2D71F-68A0-A062-4B04-B4306C0C7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20A4236-6822-3A8A-7D68-A7D3C0CA0F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717DB9C-20BC-0EB5-4382-B1A35B5BB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8F98DC1-DD26-D14E-28B7-8C288E65F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0C81C94A-2FC6-9C8F-B88A-94ED2A3D4FEF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CC6C1BA-B085-96A4-04BB-F26A510045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3050937"/>
            <a:ext cx="63824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BAC9594-EDD6-A4E5-D9B6-E3F92E087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2751029"/>
            <a:ext cx="638242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76A56247-A6BD-0549-B0E4-7CEB5FC4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094" y="2609818"/>
            <a:ext cx="64509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id="{2C0F1DAA-5946-0743-6366-4879AA227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1257" y="2422974"/>
            <a:ext cx="6080803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🦴 Osteoporosis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I don’t take HRT, will I get osteoporosis?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 necessarily, you can prevent with lifestyle factors;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Weight-bearing exercise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Calcium &amp; Vitamin 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Lifestyle factors are important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5">
            <a:extLst>
              <a:ext uri="{FF2B5EF4-FFF2-40B4-BE49-F238E27FC236}">
                <a16:creationId xmlns:a16="http://schemas.microsoft.com/office/drawing/2014/main" id="{9F5B2AD0-FB4B-CC8F-6F57-A04A2AAAB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8728" y="4300412"/>
            <a:ext cx="6025560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🌸 Mental Health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Does citalopram mask menopause?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Helps anxiety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Does not treat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oestrogen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deficiency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Does not treat hot flushes although some SSRI’s do help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I stop HRT will I get depressed?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Individual response varies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Needs monitoring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D11656-1AE2-3855-3F01-4F2079F9E313}"/>
              </a:ext>
            </a:extLst>
          </p:cNvPr>
          <p:cNvSpPr txBox="1"/>
          <p:nvPr/>
        </p:nvSpPr>
        <p:spPr>
          <a:xfrm>
            <a:off x="5582856" y="1070667"/>
            <a:ext cx="6111432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</a:rPr>
              <a:t>I have a complex case can I have HRT 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– GP staff will work with consultants to find best solution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</a:rPr>
              <a:t>I recently had to pay for HRT 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– there is a HT prepayment scheme to reduce costs, go to .gov website and get an HRT prepayment certificate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00"/>
                </a:solidFill>
                <a:latin typeface="Arial" panose="020B0604020202020204" pitchFamily="34" charset="0"/>
              </a:rPr>
              <a:t>Can I take HRT with contraception 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– Yes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CED5BF-156A-851D-24A9-2334745548AC}"/>
              </a:ext>
            </a:extLst>
          </p:cNvPr>
          <p:cNvSpPr txBox="1"/>
          <p:nvPr/>
        </p:nvSpPr>
        <p:spPr>
          <a:xfrm>
            <a:off x="6909382" y="531790"/>
            <a:ext cx="35647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🩸 Special Situations</a:t>
            </a:r>
          </a:p>
        </p:txBody>
      </p:sp>
    </p:spTree>
    <p:extLst>
      <p:ext uri="{BB962C8B-B14F-4D97-AF65-F5344CB8AC3E}">
        <p14:creationId xmlns:p14="http://schemas.microsoft.com/office/powerpoint/2010/main" val="3134576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41851F-B8F4-385F-74F9-6B52EF5A5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4511DE6-596E-71B4-9858-A3A854794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D71703-121B-C930-1BD1-D5DBA22D7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88A6585-0BD4-511E-2B3F-563002A23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E133FAE-D3EC-C19E-D28B-D8D5B52C1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EA26130-59CE-F674-340F-5F7555C056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D58DE41-83B8-4F92-0F20-D31F55DCE0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D8FE7A-9058-6CD5-2FB2-B2239BE54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E90B93-2C80-3D29-F757-DB6378220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4FD8FD72-165C-27DE-BD47-28984EA0D0D4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D53B353-6E77-DF7A-743E-55DD03012F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3050937"/>
            <a:ext cx="63824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93713C5-80A9-4108-8979-8EC68789D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2751029"/>
            <a:ext cx="638242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218CD84E-A1AA-F741-AC00-9E359B63D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094" y="2609818"/>
            <a:ext cx="64509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530630E-D484-CCE8-010F-D489E76D1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9796" y="4504920"/>
            <a:ext cx="6534255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🔍 Stages of Menopause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Perimenopause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– periods still occurring, can last 1-10years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Menopause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– 12 months without a period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Post-menopause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–  after 12m of no periods, symptoms may ease (but not always)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DE4FED8A-EDC8-F559-5C9C-F001DA34B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304" y="3751085"/>
            <a:ext cx="6176149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1AD91C-40B5-CD03-0D86-0A7F113130B5}"/>
              </a:ext>
            </a:extLst>
          </p:cNvPr>
          <p:cNvSpPr txBox="1"/>
          <p:nvPr/>
        </p:nvSpPr>
        <p:spPr>
          <a:xfrm>
            <a:off x="5413094" y="1012617"/>
            <a:ext cx="611143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GB" sz="1800" b="1" dirty="0">
                <a:solidFill>
                  <a:srgbClr val="000000"/>
                </a:solidFill>
                <a:latin typeface="Arial" panose="020B0604020202020204" pitchFamily="34" charset="0"/>
              </a:rPr>
              <a:t>Menopause and Joint Pains</a:t>
            </a:r>
          </a:p>
          <a:p>
            <a:pPr fontAlgn="base"/>
            <a:endParaRPr lang="en-GB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rgbClr val="000000"/>
                </a:solidFill>
                <a:latin typeface="Arial" panose="020B0604020202020204" pitchFamily="34" charset="0"/>
              </a:rPr>
              <a:t>Is there a link between menopause and arthritis </a:t>
            </a:r>
            <a:endParaRPr lang="en-GB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FC219734-B292-719D-1D4B-091EDD7FF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3666" y="1989029"/>
            <a:ext cx="697803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Research suggests that joint pain and ‘wear-and-tear’ osteoarthritis often worsens around the menopause, likely related to falling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oestrogen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 levels, and some clinical studies report that HRT can modestly reduce general joint ache and musculoskeletal symptoms; however, large trials specifically proving that HRT prevents or slows osteoarthritis progression are still being conducted, so its potential benefit for osteoarthritis remains a promising area of active research rather than a definitive treatment.”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899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09B2BE-7E67-7052-8B2A-EC386834D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731" y="1542402"/>
            <a:ext cx="5186842" cy="4238638"/>
          </a:xfrm>
        </p:spPr>
        <p:txBody>
          <a:bodyPr anchor="b">
            <a:normAutofit fontScale="90000"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Oldham North Primary Care Network</a:t>
            </a:r>
            <a:br>
              <a:rPr lang="en-GB" sz="3300" dirty="0">
                <a:solidFill>
                  <a:schemeClr val="tx2"/>
                </a:solidFill>
              </a:rPr>
            </a:br>
            <a:r>
              <a:rPr lang="en-GB" sz="3300" dirty="0">
                <a:solidFill>
                  <a:schemeClr val="tx2"/>
                </a:solidFill>
              </a:rPr>
              <a:t>Menopause Talk </a:t>
            </a:r>
            <a:br>
              <a:rPr lang="en-GB" sz="3300" dirty="0">
                <a:solidFill>
                  <a:schemeClr val="tx2"/>
                </a:solidFill>
              </a:rPr>
            </a:br>
            <a:r>
              <a:rPr lang="en-GB" sz="3300" dirty="0">
                <a:solidFill>
                  <a:schemeClr val="tx2"/>
                </a:solidFill>
              </a:rPr>
              <a:t>Useful Links</a:t>
            </a:r>
            <a:br>
              <a:rPr lang="en-GB" sz="3300" dirty="0">
                <a:solidFill>
                  <a:schemeClr val="tx2"/>
                </a:solidFill>
              </a:rPr>
            </a:br>
            <a:br>
              <a:rPr lang="en-GB" sz="3300" dirty="0">
                <a:solidFill>
                  <a:schemeClr val="tx2"/>
                </a:solidFill>
              </a:rPr>
            </a:br>
            <a:r>
              <a:rPr lang="en-US" sz="1800" dirty="0">
                <a:hlinkClick r:id="" action="ppaction://noaction"/>
              </a:rPr>
              <a:t>https://www.balance-menopause.com/</a:t>
            </a:r>
            <a:br>
              <a:rPr lang="en-US" sz="1800" dirty="0">
                <a:hlinkClick r:id="" action="ppaction://noaction"/>
              </a:rPr>
            </a:br>
            <a:r>
              <a:rPr lang="en-US" sz="1800" dirty="0">
                <a:hlinkClick r:id="" action="ppaction://noaction"/>
              </a:rPr>
              <a:t>https://www.menopausematters.co.uk/</a:t>
            </a:r>
            <a:br>
              <a:rPr lang="en-US" sz="1800" dirty="0">
                <a:hlinkClick r:id="" action="ppaction://noaction"/>
              </a:rPr>
            </a:br>
            <a:r>
              <a:rPr lang="en-US" sz="1800" dirty="0">
                <a:hlinkClick r:id="" action="ppaction://noaction"/>
              </a:rPr>
              <a:t>https://www.nhmenopausesociety.org/</a:t>
            </a:r>
            <a:br>
              <a:rPr lang="en-US" sz="1800" dirty="0"/>
            </a:br>
            <a:r>
              <a:rPr lang="en-US" sz="1800" dirty="0">
                <a:hlinkClick r:id="rId2"/>
              </a:rPr>
              <a:t>https://www.menopausecafe.net/</a:t>
            </a:r>
            <a:br>
              <a:rPr lang="en-US" sz="1800" dirty="0"/>
            </a:br>
            <a:r>
              <a:rPr lang="en-US" sz="1800" dirty="0">
                <a:hlinkClick r:id="rId3"/>
              </a:rPr>
              <a:t>https://committees.parliament.uk/publications/23281/documents/169819/default/</a:t>
            </a:r>
            <a:br>
              <a:rPr lang="en-US" sz="1800" dirty="0"/>
            </a:br>
            <a:r>
              <a:rPr lang="en-US" sz="1800" dirty="0">
                <a:hlinkClick r:id="rId4"/>
              </a:rPr>
              <a:t>https://www.womens-health-concern.org/</a:t>
            </a:r>
            <a:br>
              <a:rPr lang="en-US" sz="1800" dirty="0"/>
            </a:br>
            <a:r>
              <a:rPr lang="en-US" sz="1800" dirty="0">
                <a:hlinkClick r:id="rId5"/>
              </a:rPr>
              <a:t>https://www.daisynetwork.org/</a:t>
            </a:r>
            <a:br>
              <a:rPr lang="en-US" sz="1800" dirty="0"/>
            </a:br>
            <a:endParaRPr lang="en-GB" sz="1800" dirty="0">
              <a:solidFill>
                <a:schemeClr val="tx2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Heart 3">
            <a:extLst>
              <a:ext uri="{FF2B5EF4-FFF2-40B4-BE49-F238E27FC236}">
                <a16:creationId xmlns:a16="http://schemas.microsoft.com/office/drawing/2014/main" id="{A16FEB4D-7829-861F-E4A0-F1EEF7476F8D}"/>
              </a:ext>
            </a:extLst>
          </p:cNvPr>
          <p:cNvSpPr/>
          <p:nvPr/>
        </p:nvSpPr>
        <p:spPr>
          <a:xfrm>
            <a:off x="5506720" y="5689600"/>
            <a:ext cx="914400" cy="822333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71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A12A22-15B1-B442-EE8F-2629CD02E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A8C6E0-6CFE-E75D-9B1F-A0785C8AE1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5B1E3E-D131-9CCD-5190-F53A1D462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CAC73A-FD97-6384-F9F5-E0CEEB5D4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8F5A3F1-3301-199C-7408-7ADAA23026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148A722-9599-3798-2FCF-A14E19983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B42CD16-0491-CAC9-29BF-832663EE7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CC04650-2B53-B1A3-8B25-FC7B79C6A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198C3F5-6897-8E83-273F-29CC9D810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718A8E2A-4BC3-9327-94AE-9329A87EF280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4CDD623-1930-4421-4ED1-DC525A8FE0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50116"/>
            <a:ext cx="6382426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🌿 Vitamins &amp; Supplements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Vitamin D good for?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Supports 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bone health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Helps calcium absorption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Typical dose: 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400–800 IU daily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(higher doses may be prescribed if deficient)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Magnesium good for?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May help with 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sleep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Can support muscle relaxation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Some women find it helpful for cramps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Ashwagandha good for?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May support 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sleep and mood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Limited high-quality menopause evidence, but can help with stress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Calcium good for?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Supports 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bone strength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Best from diet (dairy, fortified foods, leafy greens)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are B Vitamins good for?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Support 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energy levels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May help with tiredness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Can you take vitamins with HRT?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Yes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Can I take supplements if I have high blood pressure?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ones mentioned are generally safe, but check with: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Your </a:t>
            </a: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GP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Pharmacist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Supplement helpline (e.g. Holland &amp; Barrett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8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D158B4-5C7C-E50F-DA15-7BFECAE94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E1169A-6EB7-FE1E-1C1E-8FF0DC4C8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F47C58-2C33-C00A-F38E-6B3853FD5F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044DE06-FCBD-1EF2-079F-A642ABD23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6BE76BE-5F75-FF27-D57C-25FA9D2A1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00BB097-7487-6D8E-F86C-578975BE2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6DEBD88-5F62-4881-A523-CFBE45566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F62B97B-43EA-0671-A380-1EEB3485F3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64C19C9-5B6D-1417-88F2-E6646DC10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2C6704AB-3A11-6DB6-32D7-C4C55B07F49B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5468791-EC88-088B-2968-B58E53ACFC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3050937"/>
            <a:ext cx="63824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46612BC-3503-673A-C2B9-A9D4516CE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888982"/>
            <a:ext cx="6382426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🍽 Diet &amp; Lifestyle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should I consider in my diet?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Prioritise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protein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Reduce refined carbohydrates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Full-fat dairy is fine in moderation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Strength training supports metabolism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What is better type of collagen to take </a:t>
            </a: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</a:rPr>
              <a:t>- Marine supports skin. Hair and nails, Bovine does the same but also supports joint pain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type of exercise is good?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Resistance or weight training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GB" dirty="0"/>
              <a:t>Strength training helps maintain muscle and bone health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Creatine can support muscle gain when weight training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Cardio training for heart health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457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B198A5-12A4-666C-03DC-34CE0340D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E796B7-7E35-57FA-25AC-F45494B9A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26723-3C4A-F9BA-0326-F5D7F17BB8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E979ED1-1719-B28C-FC33-D8619647F9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FC8EC7B-8310-B166-7DCE-AC369EDC49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705C2C1-4D32-E8F4-D773-C92C11BE7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B04D243-1042-9CB1-5997-67399244DD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B866C76-330C-5949-6865-4F191CC64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8647ECB-5A8A-662C-DC91-E8813D160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DE074D95-04C6-30DF-BD57-E0537C1B23DF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C65CE0B-19E6-610C-FC50-F5D573F89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3050937"/>
            <a:ext cx="63824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7EDBA71-EA03-35FE-1F7B-96B53CB81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2751029"/>
            <a:ext cx="638242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8C62685-8250-06F7-A515-3D1649A53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094" y="430867"/>
            <a:ext cx="6450957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💊 HRT – Practical Questions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When should I take my HRT?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Gel &amp; tablets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Morning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Spray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Morning (allow to dry)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Progesterone tablets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Night approx. 1-2hrs before bed, if cyclical you take 2 tablets for 2weeks then 2 weeks off and repeat the cycle. Don’t wait for your period. If continuous you take 1 tablet every night.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Separate from H2 blockers by 2 hours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How do I apply gel?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One pump per body area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Rotate sites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Don’t apply all to the same spot or it will struggle to be absorbed.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How do I apply spray?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Different spots on forearm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Allow to dry before dressing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510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3198C6-26D5-96F5-D629-9ED97ADA6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65C849-73D7-1660-A1F9-24CB6D14B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5182EC-0AC1-5A83-0C48-F2CE03DFD5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A2AA2F1-1EAD-D2D9-C862-1946A2F13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28AAB14-D84D-16FB-BF6F-8D48924556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1A91A11-7FAB-D495-0E14-403C3CE23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552582E-E9D1-C291-78EC-8D03465F4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AAAFDA9-2884-F85A-D5BE-D184284671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37CE056-48D5-7000-A91F-26B1E9AAF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DCFDA0D2-B662-A0BF-B0FE-A48DF6C7B424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CCD238E-622C-D4A7-EF85-FE75BC1709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3050937"/>
            <a:ext cx="63824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C098A76-9C13-347B-D522-653960B80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2751029"/>
            <a:ext cx="638242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0CCE135-5560-887C-8749-717162034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094" y="2385248"/>
            <a:ext cx="64509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91929B8-7864-5490-CEBC-C36965D75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2541" y="625806"/>
            <a:ext cx="6382426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HRT Types &amp; When Used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When is the Mirena coil used?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Heavy bleeding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Progesterone sensitivity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Provides womb protection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also effective contraception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Lasts: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 years for contraception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 years for HRT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When is a combined patch used?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Twice weekly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Good for women with 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migraines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Absorbed through the skin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patches aren’t sticking?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Medication is in the glue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not sticking = not getting full dose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Consider alternative brand or spray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eczema worsens with patch?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Switch to 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gel or spray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5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DBC682-4164-F6F7-A886-E27ABF537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378027-9EDF-A3E5-6A9F-45CE0BD6B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47567D-5FEC-8B0A-CD85-FDF590F71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61A8CAD-DF0E-A8A4-5E35-339A8F503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6EFB5BB-A464-B602-7672-4270D1129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A3E7F60-E9B0-FF14-2FA9-A921E5017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1344076-D104-1743-3FCE-4984D54E2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375CC7B-4F49-6816-76FA-39B0AFAD3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7B0EE9F-42CF-6A43-2F97-F7CF45EF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F597B31D-3935-CD55-6F94-59169DA6F4F1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4FF64AB-62AE-47A4-7CD0-44C5D5DE1B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3050937"/>
            <a:ext cx="63824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BCDD61A-B2D8-7DE1-A587-D903ED5BF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2751029"/>
            <a:ext cx="638242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720B633-69DF-3DD7-17BD-5CD4B5A03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094" y="2385248"/>
            <a:ext cx="64509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F189C77B-35DE-14F2-59CA-3B15C262A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846493"/>
            <a:ext cx="6778906" cy="5524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❤️ Benefits &amp; Risks of HRT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Benefits: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Reduces risk of: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Osteoporosis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Heart disease (if started under 60)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Improves: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Hot flushes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Sleep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Mood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Exercise tolerance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How long can I take HRT?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 fixed time limit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Annual GP review recommended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 I need checks?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Weight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Blood pressure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Annual review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Should I have blood tests?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Hormone levels are 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unreliable age 40–50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Diagnosis is usually symptom-based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616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A065C7-9B3B-5664-D294-82B28CE60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649D7B2-F6E8-1EFE-0D42-7CBA008E4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E9EA3B-EADB-15A6-72D2-B36643142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B491D-2D9E-F639-14D0-F110DE9F1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3717E0A-2554-7BEC-07C3-7A736A1E59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67B8DC-5409-9877-E772-9DD765FF9F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FA82642-8A9C-AFCA-B0D5-EAE421857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6408941-01C1-7CD2-64F7-2E797F54F9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1BA84B6-FD5B-CAC4-0FA6-D2406513D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D9A8358B-6D71-5AE0-3948-264EE8484AB1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6745E9F-A5A4-161B-AECE-1B55EE8D3E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3050937"/>
            <a:ext cx="63824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6492859-CFA6-9920-5D03-571281FB5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2751029"/>
            <a:ext cx="638242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00AE677-5364-1160-F83F-85A2769BA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094" y="2385248"/>
            <a:ext cx="64509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F3E1545A-E324-DAB8-B995-3F8D8477D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846493"/>
            <a:ext cx="6778906" cy="5524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❤️ Benefits of HRT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Benefits: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Reduces risk of: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Osteoporosis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Heart disease (if started under 60)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Improves: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Hot flushes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Sleep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Mood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Exercise tolerance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How long can I take HRT?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 fixed time limit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Annual GP review recommended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 I need checks?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Weight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Blood pressure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Annual review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Should I have blood tests?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Hormone levels are 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unreliable age 45–50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Diagnosis is usually symptom-based – Menopause questionnaire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978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1FABEC-6579-47E5-4B2A-F9573496A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D4D2452-766E-0EC4-984D-F83B69074F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C5D674-D8D7-92B1-0584-E45B47D0B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409F120-59B3-B236-FFFA-B90365CF5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7CAE0F7-8BE6-B41D-7325-54817B4CC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1DC35CB-46AA-3824-B44D-CDA101236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367AB72-77C2-F4D3-7801-6B245364D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147D44B-4D5E-0A5C-9A5D-046558B83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42B92E8-8CD4-1DAB-7892-FB44554E1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3B629D85-D36B-B7A1-4E72-2C4BA278C902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AE967C5-859B-F20D-2514-C7F5933A57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3050937"/>
            <a:ext cx="63824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B467521-506C-1843-2B23-77B2634D9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2751029"/>
            <a:ext cx="638242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27B2069-7B0E-76CC-EF3F-98F85F857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094" y="2385248"/>
            <a:ext cx="64509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3CCAC5FC-53A8-3FB5-5780-824DA8086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110" y="958057"/>
            <a:ext cx="6450957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🧠 Symptoms &amp; Common Concerns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Why do we get night sweats?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Falling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oestrogen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affects temperature regulation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Why am I gaining weight?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Hormonal shifts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Reduced muscle mass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Metabolism slows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Fat produces </a:t>
            </a:r>
            <a:r>
              <a:rPr lang="en-US" alt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Oestrogen</a:t>
            </a:r>
            <a:r>
              <a:rPr lang="en-US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so our body holds on to it if our </a:t>
            </a:r>
            <a:r>
              <a:rPr lang="en-US" alt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Oestrogen</a:t>
            </a:r>
            <a:r>
              <a:rPr lang="en-US" alt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is low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Does menopause ever go away?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Symptoms change over time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Some persist long-term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Incontinence?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Try 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pelvic floor exercises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Vaginal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oestrogen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may help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Recurrent UTIs / dryness?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May need 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topical vaginal </a:t>
            </a:r>
            <a:r>
              <a:rPr kumimoji="0" lang="en-US" altLang="en-US" sz="140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oestrogen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(cream/pessary)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065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8A676D-9687-D6AC-0BF7-6342D1B49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5913BF6-D28E-F05C-AF5D-5F058169E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E1D242-08A7-E138-E6EF-9E2C9F765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48A9F1A-68EB-09E4-E588-CB6ECFB5C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EB6F069-5CC0-F3A8-945C-25A37271B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103FF6F-7820-348B-0438-4E6F4F0229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A622419-5431-B51C-659B-F4DCD0E395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305A581-6C73-CCD2-F2C8-69041C37AA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D94BD92-549D-7D61-1AED-F8579DF7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300" dirty="0">
                <a:solidFill>
                  <a:schemeClr val="tx2"/>
                </a:solidFill>
              </a:rPr>
              <a:t>Thank you to all those ladies that recently attended our menopause talk sessions. Here are a selection of questions that were asked during our sessions.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4244C4FC-14BF-E992-0AC5-2F689AA94707}"/>
              </a:ext>
            </a:extLst>
          </p:cNvPr>
          <p:cNvSpPr/>
          <p:nvPr/>
        </p:nvSpPr>
        <p:spPr>
          <a:xfrm>
            <a:off x="3251200" y="54673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5545DC1-2D87-77E8-D000-34870B9235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15812" y="3050937"/>
            <a:ext cx="638242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262D54B-C387-3A72-05B7-54F94A1A3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25" y="2751029"/>
            <a:ext cx="638242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1F32606-EB5F-87E0-2AD5-E7138F044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094" y="2609818"/>
            <a:ext cx="64509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99A25AA6-89FE-C3C4-1AA6-C79BACBF1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607" y="-66955"/>
            <a:ext cx="6811088" cy="701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Migraines?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Yes, you can have HRT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Transdermal (patch/gel)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preferred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DVT history?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Avoid oral HRT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Gel, spray, patch usually suitable after risk assessment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Stroke history?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Needs individual review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GP + consultant discussion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Breast cancer family history?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Depends on: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Age relatives diagnosed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Type of HRT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Coil gives lowest progesterone exposure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Heart medication?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Discuss with GP or cardiologist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Oestrogen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may offer cardiac protection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Endometriosis?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Usually advised HRT before age 50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Requires specialist input if residual disease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Endometrial ablation?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Yes, based on symptoms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Needs GP discussion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Hysterectomy?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Menopause diagnosis is symptom-based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Over 70?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Individualised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risk assessment required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BC77D1-955E-A0BB-617B-6F59F18D420B}"/>
              </a:ext>
            </a:extLst>
          </p:cNvPr>
          <p:cNvSpPr txBox="1"/>
          <p:nvPr/>
        </p:nvSpPr>
        <p:spPr>
          <a:xfrm>
            <a:off x="8055979" y="221988"/>
            <a:ext cx="3148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🩸 Special Situations</a:t>
            </a:r>
          </a:p>
        </p:txBody>
      </p:sp>
    </p:spTree>
    <p:extLst>
      <p:ext uri="{BB962C8B-B14F-4D97-AF65-F5344CB8AC3E}">
        <p14:creationId xmlns:p14="http://schemas.microsoft.com/office/powerpoint/2010/main" val="1927458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10557</TotalTime>
  <Words>1412</Words>
  <Application>Microsoft Office PowerPoint</Application>
  <PresentationFormat>Widescreen</PresentationFormat>
  <Paragraphs>261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-webkit-standard</vt:lpstr>
      <vt:lpstr>Office Theme</vt:lpstr>
      <vt:lpstr>Oldham North Primary Care Network Menopause Talk  Frequently Asked Questions</vt:lpstr>
      <vt:lpstr>Thank you to all those ladies that recently attended our menopause talk sessions. Here are a selection of questions that were asked during our sessions. </vt:lpstr>
      <vt:lpstr>Thank you to all those ladies that recently attended our menopause talk sessions. Here are a selection of questions that were asked during our sessions. </vt:lpstr>
      <vt:lpstr>Thank you to all those ladies that recently attended our menopause talk sessions. Here are a selection of questions that were asked during our sessions. </vt:lpstr>
      <vt:lpstr>Thank you to all those ladies that recently attended our menopause talk sessions. Here are a selection of questions that were asked during our sessions. </vt:lpstr>
      <vt:lpstr>Thank you to all those ladies that recently attended our menopause talk sessions. Here are a selection of questions that were asked during our sessions. </vt:lpstr>
      <vt:lpstr>Thank you to all those ladies that recently attended our menopause talk sessions. Here are a selection of questions that were asked during our sessions. </vt:lpstr>
      <vt:lpstr>Thank you to all those ladies that recently attended our menopause talk sessions. Here are a selection of questions that were asked during our sessions. </vt:lpstr>
      <vt:lpstr>Thank you to all those ladies that recently attended our menopause talk sessions. Here are a selection of questions that were asked during our sessions. </vt:lpstr>
      <vt:lpstr>Thank you to all those ladies that recently attended our menopause talk sessions. Here are a selection of questions that were asked during our sessions. </vt:lpstr>
      <vt:lpstr>Thank you to all those ladies that recently attended our menopause talk sessions. Here are a selection of questions that were asked during our sessions. </vt:lpstr>
      <vt:lpstr>Oldham North Primary Care Network Menopause Talk  Useful Links  https://www.balance-menopause.com/ https://www.menopausematters.co.uk/ https://www.nhmenopausesociety.org/ https://www.menopausecafe.net/ https://committees.parliament.uk/publications/23281/documents/169819/default/ https://www.womens-health-concern.org/ https://www.daisynetwork.org/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RUSSELL, Suzanne (THE ROYTON CROMPTON FAMILY PRACTICE)</dc:creator>
  <cp:lastModifiedBy>MOORES, Donna (THE ROYTON CROMPTON FAMILY PRACTICE)</cp:lastModifiedBy>
  <cp:revision>11</cp:revision>
  <dcterms:created xsi:type="dcterms:W3CDTF">2025-02-14T11:54:59Z</dcterms:created>
  <dcterms:modified xsi:type="dcterms:W3CDTF">2026-02-23T09:01:33Z</dcterms:modified>
</cp:coreProperties>
</file>